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7A1AFB91-85BA-4FF3-85CF-0E631C73F40E}" type="datetimeFigureOut">
              <a:rPr lang="vi-VN" smtClean="0"/>
              <a:t>14/09/2021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4D487D9-CBAC-4004-BE06-F31AEE778DCE}" type="slidenum">
              <a:rPr lang="vi-VN" smtClean="0"/>
              <a:t>‹#›</a:t>
            </a:fld>
            <a:endParaRPr lang="vi-VN"/>
          </a:p>
        </p:txBody>
      </p:sp>
    </p:spTree>
    <p:extLst>
      <p:ext uri="{BB962C8B-B14F-4D97-AF65-F5344CB8AC3E}">
        <p14:creationId xmlns:p14="http://schemas.microsoft.com/office/powerpoint/2010/main" val="3431966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7A1AFB91-85BA-4FF3-85CF-0E631C73F40E}" type="datetimeFigureOut">
              <a:rPr lang="vi-VN" smtClean="0"/>
              <a:t>14/09/2021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4D487D9-CBAC-4004-BE06-F31AEE778DCE}" type="slidenum">
              <a:rPr lang="vi-VN" smtClean="0"/>
              <a:t>‹#›</a:t>
            </a:fld>
            <a:endParaRPr lang="vi-VN"/>
          </a:p>
        </p:txBody>
      </p:sp>
    </p:spTree>
    <p:extLst>
      <p:ext uri="{BB962C8B-B14F-4D97-AF65-F5344CB8AC3E}">
        <p14:creationId xmlns:p14="http://schemas.microsoft.com/office/powerpoint/2010/main" val="1309216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7A1AFB91-85BA-4FF3-85CF-0E631C73F40E}" type="datetimeFigureOut">
              <a:rPr lang="vi-VN" smtClean="0"/>
              <a:t>14/09/2021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4D487D9-CBAC-4004-BE06-F31AEE778DCE}" type="slidenum">
              <a:rPr lang="vi-VN" smtClean="0"/>
              <a:t>‹#›</a:t>
            </a:fld>
            <a:endParaRPr lang="vi-VN"/>
          </a:p>
        </p:txBody>
      </p:sp>
    </p:spTree>
    <p:extLst>
      <p:ext uri="{BB962C8B-B14F-4D97-AF65-F5344CB8AC3E}">
        <p14:creationId xmlns:p14="http://schemas.microsoft.com/office/powerpoint/2010/main" val="3941118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7A1AFB91-85BA-4FF3-85CF-0E631C73F40E}" type="datetimeFigureOut">
              <a:rPr lang="vi-VN" smtClean="0"/>
              <a:t>14/09/2021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4D487D9-CBAC-4004-BE06-F31AEE778DCE}" type="slidenum">
              <a:rPr lang="vi-VN" smtClean="0"/>
              <a:t>‹#›</a:t>
            </a:fld>
            <a:endParaRPr lang="vi-VN"/>
          </a:p>
        </p:txBody>
      </p:sp>
    </p:spTree>
    <p:extLst>
      <p:ext uri="{BB962C8B-B14F-4D97-AF65-F5344CB8AC3E}">
        <p14:creationId xmlns:p14="http://schemas.microsoft.com/office/powerpoint/2010/main" val="1301278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1AFB91-85BA-4FF3-85CF-0E631C73F40E}" type="datetimeFigureOut">
              <a:rPr lang="vi-VN" smtClean="0"/>
              <a:t>14/09/2021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4D487D9-CBAC-4004-BE06-F31AEE778DCE}" type="slidenum">
              <a:rPr lang="vi-VN" smtClean="0"/>
              <a:t>‹#›</a:t>
            </a:fld>
            <a:endParaRPr lang="vi-VN"/>
          </a:p>
        </p:txBody>
      </p:sp>
    </p:spTree>
    <p:extLst>
      <p:ext uri="{BB962C8B-B14F-4D97-AF65-F5344CB8AC3E}">
        <p14:creationId xmlns:p14="http://schemas.microsoft.com/office/powerpoint/2010/main" val="3834415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7A1AFB91-85BA-4FF3-85CF-0E631C73F40E}" type="datetimeFigureOut">
              <a:rPr lang="vi-VN" smtClean="0"/>
              <a:t>14/09/2021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34D487D9-CBAC-4004-BE06-F31AEE778DCE}" type="slidenum">
              <a:rPr lang="vi-VN" smtClean="0"/>
              <a:t>‹#›</a:t>
            </a:fld>
            <a:endParaRPr lang="vi-VN"/>
          </a:p>
        </p:txBody>
      </p:sp>
    </p:spTree>
    <p:extLst>
      <p:ext uri="{BB962C8B-B14F-4D97-AF65-F5344CB8AC3E}">
        <p14:creationId xmlns:p14="http://schemas.microsoft.com/office/powerpoint/2010/main" val="1842972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7A1AFB91-85BA-4FF3-85CF-0E631C73F40E}" type="datetimeFigureOut">
              <a:rPr lang="vi-VN" smtClean="0"/>
              <a:t>14/09/2021</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34D487D9-CBAC-4004-BE06-F31AEE778DCE}" type="slidenum">
              <a:rPr lang="vi-VN" smtClean="0"/>
              <a:t>‹#›</a:t>
            </a:fld>
            <a:endParaRPr lang="vi-VN"/>
          </a:p>
        </p:txBody>
      </p:sp>
    </p:spTree>
    <p:extLst>
      <p:ext uri="{BB962C8B-B14F-4D97-AF65-F5344CB8AC3E}">
        <p14:creationId xmlns:p14="http://schemas.microsoft.com/office/powerpoint/2010/main" val="3978188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7A1AFB91-85BA-4FF3-85CF-0E631C73F40E}" type="datetimeFigureOut">
              <a:rPr lang="vi-VN" smtClean="0"/>
              <a:t>14/09/2021</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34D487D9-CBAC-4004-BE06-F31AEE778DCE}" type="slidenum">
              <a:rPr lang="vi-VN" smtClean="0"/>
              <a:t>‹#›</a:t>
            </a:fld>
            <a:endParaRPr lang="vi-VN"/>
          </a:p>
        </p:txBody>
      </p:sp>
    </p:spTree>
    <p:extLst>
      <p:ext uri="{BB962C8B-B14F-4D97-AF65-F5344CB8AC3E}">
        <p14:creationId xmlns:p14="http://schemas.microsoft.com/office/powerpoint/2010/main" val="126430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1AFB91-85BA-4FF3-85CF-0E631C73F40E}" type="datetimeFigureOut">
              <a:rPr lang="vi-VN" smtClean="0"/>
              <a:t>14/09/2021</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34D487D9-CBAC-4004-BE06-F31AEE778DCE}" type="slidenum">
              <a:rPr lang="vi-VN" smtClean="0"/>
              <a:t>‹#›</a:t>
            </a:fld>
            <a:endParaRPr lang="vi-VN"/>
          </a:p>
        </p:txBody>
      </p:sp>
    </p:spTree>
    <p:extLst>
      <p:ext uri="{BB962C8B-B14F-4D97-AF65-F5344CB8AC3E}">
        <p14:creationId xmlns:p14="http://schemas.microsoft.com/office/powerpoint/2010/main" val="2251580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1AFB91-85BA-4FF3-85CF-0E631C73F40E}" type="datetimeFigureOut">
              <a:rPr lang="vi-VN" smtClean="0"/>
              <a:t>14/09/2021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34D487D9-CBAC-4004-BE06-F31AEE778DCE}" type="slidenum">
              <a:rPr lang="vi-VN" smtClean="0"/>
              <a:t>‹#›</a:t>
            </a:fld>
            <a:endParaRPr lang="vi-VN"/>
          </a:p>
        </p:txBody>
      </p:sp>
    </p:spTree>
    <p:extLst>
      <p:ext uri="{BB962C8B-B14F-4D97-AF65-F5344CB8AC3E}">
        <p14:creationId xmlns:p14="http://schemas.microsoft.com/office/powerpoint/2010/main" val="311455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1AFB91-85BA-4FF3-85CF-0E631C73F40E}" type="datetimeFigureOut">
              <a:rPr lang="vi-VN" smtClean="0"/>
              <a:t>14/09/2021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34D487D9-CBAC-4004-BE06-F31AEE778DCE}" type="slidenum">
              <a:rPr lang="vi-VN" smtClean="0"/>
              <a:t>‹#›</a:t>
            </a:fld>
            <a:endParaRPr lang="vi-VN"/>
          </a:p>
        </p:txBody>
      </p:sp>
    </p:spTree>
    <p:extLst>
      <p:ext uri="{BB962C8B-B14F-4D97-AF65-F5344CB8AC3E}">
        <p14:creationId xmlns:p14="http://schemas.microsoft.com/office/powerpoint/2010/main" val="1306979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1AFB91-85BA-4FF3-85CF-0E631C73F40E}" type="datetimeFigureOut">
              <a:rPr lang="vi-VN" smtClean="0"/>
              <a:t>14/09/2021</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D487D9-CBAC-4004-BE06-F31AEE778DCE}" type="slidenum">
              <a:rPr lang="vi-VN" smtClean="0"/>
              <a:t>‹#›</a:t>
            </a:fld>
            <a:endParaRPr lang="vi-VN"/>
          </a:p>
        </p:txBody>
      </p:sp>
    </p:spTree>
    <p:extLst>
      <p:ext uri="{BB962C8B-B14F-4D97-AF65-F5344CB8AC3E}">
        <p14:creationId xmlns:p14="http://schemas.microsoft.com/office/powerpoint/2010/main" val="15208912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700213"/>
            <a:ext cx="9144000" cy="252095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vi-VN"/>
          </a:p>
        </p:txBody>
      </p:sp>
      <p:sp>
        <p:nvSpPr>
          <p:cNvPr id="5" name="TextBox 4"/>
          <p:cNvSpPr txBox="1"/>
          <p:nvPr/>
        </p:nvSpPr>
        <p:spPr>
          <a:xfrm>
            <a:off x="418182" y="1916832"/>
            <a:ext cx="8301755" cy="2123658"/>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4400" b="1">
                <a:ln w="11430"/>
                <a:solidFill>
                  <a:schemeClr val="accent1">
                    <a:lumMod val="50000"/>
                  </a:schemeClr>
                </a:solidFill>
                <a:effectLst>
                  <a:outerShdw blurRad="50800" dist="39000" dir="5460000" algn="tl">
                    <a:srgbClr val="000000">
                      <a:alpha val="38000"/>
                    </a:srgbClr>
                  </a:outerShdw>
                </a:effectLst>
                <a:latin typeface="Times New Roman" pitchFamily="18" charset="0"/>
                <a:cs typeface="Times New Roman" pitchFamily="18" charset="0"/>
              </a:rPr>
              <a:t>Bài </a:t>
            </a:r>
            <a:r>
              <a:rPr lang="en-US" sz="4400" b="1" smtClean="0">
                <a:ln w="11430"/>
                <a:solidFill>
                  <a:schemeClr val="accent1">
                    <a:lumMod val="50000"/>
                  </a:schemeClr>
                </a:solidFill>
                <a:effectLst>
                  <a:outerShdw blurRad="50800" dist="39000" dir="5460000" algn="tl">
                    <a:srgbClr val="000000">
                      <a:alpha val="38000"/>
                    </a:srgbClr>
                  </a:outerShdw>
                </a:effectLst>
                <a:latin typeface="Times New Roman" pitchFamily="18" charset="0"/>
                <a:cs typeface="Times New Roman" pitchFamily="18" charset="0"/>
              </a:rPr>
              <a:t>3</a:t>
            </a:r>
            <a:endParaRPr lang="en-US" sz="4400" b="1">
              <a:ln w="11430"/>
              <a:solidFill>
                <a:schemeClr val="accent1">
                  <a:lumMod val="50000"/>
                </a:schemeClr>
              </a:solidFill>
              <a:effectLst>
                <a:outerShdw blurRad="50800" dist="39000" dir="5460000" algn="tl">
                  <a:srgbClr val="000000">
                    <a:alpha val="38000"/>
                  </a:srgbClr>
                </a:outerShdw>
              </a:effectLst>
              <a:latin typeface="Times New Roman" pitchFamily="18" charset="0"/>
              <a:cs typeface="Times New Roman" pitchFamily="18" charset="0"/>
            </a:endParaRPr>
          </a:p>
          <a:p>
            <a:pPr algn="ctr" fontAlgn="auto">
              <a:spcBef>
                <a:spcPts val="0"/>
              </a:spcBef>
              <a:spcAft>
                <a:spcPts val="0"/>
              </a:spcAft>
              <a:defRPr/>
            </a:pPr>
            <a:r>
              <a:rPr lang="en-US" sz="4400" b="1">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LAI MỘT CẶP TÍNH TRẠNG</a:t>
            </a:r>
          </a:p>
          <a:p>
            <a:pPr algn="ctr" fontAlgn="auto">
              <a:spcBef>
                <a:spcPts val="0"/>
              </a:spcBef>
              <a:spcAft>
                <a:spcPts val="0"/>
              </a:spcAft>
              <a:defRPr/>
            </a:pPr>
            <a:r>
              <a:rPr lang="en-US" sz="4400" b="1">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(tiếp theo)</a:t>
            </a:r>
            <a:endParaRPr lang="vi-VN" sz="4400" b="1">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3835064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4"/>
          <p:cNvSpPr txBox="1">
            <a:spLocks noChangeArrowheads="1"/>
          </p:cNvSpPr>
          <p:nvPr/>
        </p:nvSpPr>
        <p:spPr bwMode="auto">
          <a:xfrm>
            <a:off x="0" y="765175"/>
            <a:ext cx="763905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eaLnBrk="1" hangingPunct="1"/>
            <a:r>
              <a:rPr lang="en-US" sz="3200" b="1">
                <a:solidFill>
                  <a:srgbClr val="FF0000"/>
                </a:solidFill>
                <a:latin typeface="Times New Roman" pitchFamily="18" charset="0"/>
                <a:cs typeface="Times New Roman" pitchFamily="18" charset="0"/>
              </a:rPr>
              <a:t>III. Lai phân tích</a:t>
            </a:r>
            <a:endParaRPr lang="vi-VN" sz="3200" b="1">
              <a:solidFill>
                <a:srgbClr val="FF0000"/>
              </a:solidFill>
              <a:latin typeface="Times New Roman" pitchFamily="18" charset="0"/>
              <a:cs typeface="Times New Roman" pitchFamily="18" charset="0"/>
            </a:endParaRPr>
          </a:p>
        </p:txBody>
      </p:sp>
      <p:sp>
        <p:nvSpPr>
          <p:cNvPr id="5" name="TextBox 4"/>
          <p:cNvSpPr txBox="1"/>
          <p:nvPr/>
        </p:nvSpPr>
        <p:spPr>
          <a:xfrm>
            <a:off x="2268538" y="187325"/>
            <a:ext cx="4824412" cy="461963"/>
          </a:xfrm>
          <a:prstGeom prst="rect">
            <a:avLst/>
          </a:prstGeom>
          <a:noFill/>
        </p:spPr>
        <p:txBody>
          <a:bodyPr>
            <a:spAutoFit/>
          </a:bodyPr>
          <a:lstStyle/>
          <a:p>
            <a:pPr algn="ctr" fontAlgn="auto">
              <a:spcBef>
                <a:spcPts val="0"/>
              </a:spcBef>
              <a:spcAft>
                <a:spcPts val="0"/>
              </a:spcAft>
              <a:defRPr/>
            </a:pPr>
            <a:r>
              <a:rPr lang="en-US" sz="2400">
                <a:solidFill>
                  <a:schemeClr val="accent1">
                    <a:lumMod val="50000"/>
                  </a:schemeClr>
                </a:solidFill>
                <a:latin typeface="Times New Roman" pitchFamily="18" charset="0"/>
                <a:cs typeface="Times New Roman" pitchFamily="18" charset="0"/>
              </a:rPr>
              <a:t>Bài 2. Lai một cặp tính trạng (tt)</a:t>
            </a:r>
            <a:endParaRPr lang="vi-VN" sz="2400">
              <a:solidFill>
                <a:schemeClr val="accent1">
                  <a:lumMod val="50000"/>
                </a:schemeClr>
              </a:solidFill>
              <a:latin typeface="Times New Roman" pitchFamily="18" charset="0"/>
              <a:cs typeface="Times New Roman" pitchFamily="18" charset="0"/>
            </a:endParaRPr>
          </a:p>
        </p:txBody>
      </p:sp>
      <p:sp>
        <p:nvSpPr>
          <p:cNvPr id="6" name="TextBox 5"/>
          <p:cNvSpPr txBox="1"/>
          <p:nvPr/>
        </p:nvSpPr>
        <p:spPr>
          <a:xfrm>
            <a:off x="323850" y="1422400"/>
            <a:ext cx="8351838" cy="3540125"/>
          </a:xfrm>
          <a:prstGeom prst="rect">
            <a:avLst/>
          </a:prstGeom>
          <a:noFill/>
        </p:spPr>
        <p:txBody>
          <a:bodyPr>
            <a:spAutoFit/>
          </a:bodyPr>
          <a:lstStyle/>
          <a:p>
            <a:pPr marL="342900" indent="-342900" algn="just" fontAlgn="auto">
              <a:spcBef>
                <a:spcPts val="0"/>
              </a:spcBef>
              <a:spcAft>
                <a:spcPts val="0"/>
              </a:spcAft>
              <a:buFontTx/>
              <a:buAutoNum type="alphaLcPeriod"/>
              <a:defRPr/>
            </a:pPr>
            <a:r>
              <a:rPr lang="en-US" sz="3200" b="1">
                <a:latin typeface="Times New Roman" pitchFamily="18" charset="0"/>
                <a:cs typeface="Times New Roman" pitchFamily="18" charset="0"/>
              </a:rPr>
              <a:t>Các khái niệm</a:t>
            </a:r>
          </a:p>
          <a:p>
            <a:pPr marL="457200" indent="-457200" algn="just" fontAlgn="auto">
              <a:spcBef>
                <a:spcPts val="0"/>
              </a:spcBef>
              <a:spcAft>
                <a:spcPts val="0"/>
              </a:spcAft>
              <a:buFont typeface="Symbol" pitchFamily="18" charset="2"/>
              <a:buChar char="-"/>
              <a:defRPr/>
            </a:pPr>
            <a:r>
              <a:rPr lang="en-US" sz="3200" b="1">
                <a:latin typeface="Times New Roman" pitchFamily="18" charset="0"/>
                <a:cs typeface="Times New Roman" pitchFamily="18" charset="0"/>
              </a:rPr>
              <a:t>Kiểu gen</a:t>
            </a:r>
            <a:r>
              <a:rPr lang="en-US" sz="3200">
                <a:latin typeface="Times New Roman" pitchFamily="18" charset="0"/>
                <a:cs typeface="Times New Roman" pitchFamily="18" charset="0"/>
              </a:rPr>
              <a:t>: là tổ hợp toàn bộ các gen trong tế bào của cơ thể</a:t>
            </a:r>
          </a:p>
          <a:p>
            <a:pPr marL="457200" indent="-457200" algn="just" fontAlgn="auto">
              <a:spcBef>
                <a:spcPts val="0"/>
              </a:spcBef>
              <a:spcAft>
                <a:spcPts val="0"/>
              </a:spcAft>
              <a:buFont typeface="Symbol" pitchFamily="18" charset="2"/>
              <a:buChar char="-"/>
              <a:defRPr/>
            </a:pPr>
            <a:r>
              <a:rPr lang="en-US" sz="3200">
                <a:latin typeface="Times New Roman" pitchFamily="18" charset="0"/>
                <a:cs typeface="Times New Roman" pitchFamily="18" charset="0"/>
              </a:rPr>
              <a:t>Thể </a:t>
            </a:r>
            <a:r>
              <a:rPr lang="en-US" sz="3200" b="1">
                <a:latin typeface="Times New Roman" pitchFamily="18" charset="0"/>
                <a:cs typeface="Times New Roman" pitchFamily="18" charset="0"/>
              </a:rPr>
              <a:t>đồng hợp</a:t>
            </a:r>
            <a:r>
              <a:rPr lang="en-US" sz="3200">
                <a:latin typeface="Times New Roman" pitchFamily="18" charset="0"/>
                <a:cs typeface="Times New Roman" pitchFamily="18" charset="0"/>
              </a:rPr>
              <a:t>: Kiểu gen chưa cặp gen tương ứng giống nhau. (VD: AA, aa, BB, bb, ...)</a:t>
            </a:r>
          </a:p>
          <a:p>
            <a:pPr marL="457200" indent="-457200" algn="just" fontAlgn="auto">
              <a:spcBef>
                <a:spcPts val="0"/>
              </a:spcBef>
              <a:spcAft>
                <a:spcPts val="0"/>
              </a:spcAft>
              <a:buFont typeface="Symbol" pitchFamily="18" charset="2"/>
              <a:buChar char="-"/>
              <a:defRPr/>
            </a:pPr>
            <a:r>
              <a:rPr lang="en-US" sz="3200">
                <a:latin typeface="Times New Roman" pitchFamily="18" charset="0"/>
                <a:cs typeface="Times New Roman" pitchFamily="18" charset="0"/>
              </a:rPr>
              <a:t>Thể </a:t>
            </a:r>
            <a:r>
              <a:rPr lang="en-US" sz="3200" b="1">
                <a:latin typeface="Times New Roman" pitchFamily="18" charset="0"/>
                <a:cs typeface="Times New Roman" pitchFamily="18" charset="0"/>
              </a:rPr>
              <a:t>dị hợp</a:t>
            </a:r>
            <a:r>
              <a:rPr lang="en-US" sz="3200">
                <a:latin typeface="Times New Roman" pitchFamily="18" charset="0"/>
                <a:cs typeface="Times New Roman" pitchFamily="18" charset="0"/>
              </a:rPr>
              <a:t>: Kiểu gen chứa cặp gen tương ứng khác nhau. (VD: Aa, Bb, ...)</a:t>
            </a:r>
          </a:p>
        </p:txBody>
      </p:sp>
    </p:spTree>
    <p:extLst>
      <p:ext uri="{BB962C8B-B14F-4D97-AF65-F5344CB8AC3E}">
        <p14:creationId xmlns:p14="http://schemas.microsoft.com/office/powerpoint/2010/main" val="1252432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4"/>
          <p:cNvSpPr txBox="1">
            <a:spLocks noChangeArrowheads="1"/>
          </p:cNvSpPr>
          <p:nvPr/>
        </p:nvSpPr>
        <p:spPr bwMode="auto">
          <a:xfrm>
            <a:off x="0" y="765175"/>
            <a:ext cx="763905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eaLnBrk="1" hangingPunct="1"/>
            <a:r>
              <a:rPr lang="en-US" sz="3200" b="1">
                <a:solidFill>
                  <a:srgbClr val="FF0000"/>
                </a:solidFill>
                <a:latin typeface="Times New Roman" pitchFamily="18" charset="0"/>
                <a:cs typeface="Times New Roman" pitchFamily="18" charset="0"/>
              </a:rPr>
              <a:t>III. Lai phân tích</a:t>
            </a:r>
            <a:endParaRPr lang="vi-VN" sz="3200" b="1">
              <a:solidFill>
                <a:srgbClr val="FF0000"/>
              </a:solidFill>
              <a:latin typeface="Times New Roman" pitchFamily="18" charset="0"/>
              <a:cs typeface="Times New Roman" pitchFamily="18" charset="0"/>
            </a:endParaRPr>
          </a:p>
        </p:txBody>
      </p:sp>
      <p:sp>
        <p:nvSpPr>
          <p:cNvPr id="5" name="TextBox 4"/>
          <p:cNvSpPr txBox="1"/>
          <p:nvPr/>
        </p:nvSpPr>
        <p:spPr>
          <a:xfrm>
            <a:off x="2268538" y="187325"/>
            <a:ext cx="4824412" cy="461963"/>
          </a:xfrm>
          <a:prstGeom prst="rect">
            <a:avLst/>
          </a:prstGeom>
          <a:noFill/>
        </p:spPr>
        <p:txBody>
          <a:bodyPr>
            <a:spAutoFit/>
          </a:bodyPr>
          <a:lstStyle/>
          <a:p>
            <a:pPr algn="ctr" fontAlgn="auto">
              <a:spcBef>
                <a:spcPts val="0"/>
              </a:spcBef>
              <a:spcAft>
                <a:spcPts val="0"/>
              </a:spcAft>
              <a:defRPr/>
            </a:pPr>
            <a:r>
              <a:rPr lang="en-US" sz="2400">
                <a:solidFill>
                  <a:schemeClr val="accent1">
                    <a:lumMod val="50000"/>
                  </a:schemeClr>
                </a:solidFill>
                <a:latin typeface="Times New Roman" pitchFamily="18" charset="0"/>
                <a:cs typeface="Times New Roman" pitchFamily="18" charset="0"/>
              </a:rPr>
              <a:t>Bài 2. Lai một cặp tính trạng (tt)</a:t>
            </a:r>
            <a:endParaRPr lang="vi-VN" sz="2400">
              <a:solidFill>
                <a:schemeClr val="accent1">
                  <a:lumMod val="50000"/>
                </a:schemeClr>
              </a:solidFill>
              <a:latin typeface="Times New Roman" pitchFamily="18" charset="0"/>
              <a:cs typeface="Times New Roman" pitchFamily="18" charset="0"/>
            </a:endParaRPr>
          </a:p>
        </p:txBody>
      </p:sp>
      <p:sp>
        <p:nvSpPr>
          <p:cNvPr id="14340" name="TextBox 5"/>
          <p:cNvSpPr txBox="1">
            <a:spLocks noChangeArrowheads="1"/>
          </p:cNvSpPr>
          <p:nvPr/>
        </p:nvSpPr>
        <p:spPr bwMode="auto">
          <a:xfrm>
            <a:off x="323850" y="1422400"/>
            <a:ext cx="8351838"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eaLnBrk="1" hangingPunct="1"/>
            <a:r>
              <a:rPr lang="en-US" sz="3200" b="1">
                <a:latin typeface="Times New Roman" pitchFamily="18" charset="0"/>
                <a:cs typeface="Times New Roman" pitchFamily="18" charset="0"/>
              </a:rPr>
              <a:t>b. Lai phân tích</a:t>
            </a:r>
          </a:p>
          <a:p>
            <a:pPr algn="just" eaLnBrk="1" hangingPunct="1"/>
            <a:r>
              <a:rPr lang="en-US" sz="3200">
                <a:latin typeface="Times New Roman" pitchFamily="18" charset="0"/>
                <a:cs typeface="Times New Roman" pitchFamily="18" charset="0"/>
              </a:rPr>
              <a:t>Hãy xác định kết quả của những phép lai sau:</a:t>
            </a:r>
          </a:p>
          <a:p>
            <a:pPr algn="just" eaLnBrk="1" hangingPunct="1"/>
            <a:r>
              <a:rPr lang="en-US" sz="3200">
                <a:latin typeface="Times New Roman" pitchFamily="18" charset="0"/>
                <a:cs typeface="Times New Roman" pitchFamily="18" charset="0"/>
              </a:rPr>
              <a:t>P       Hoa đỏ     x     Hoa trắng</a:t>
            </a:r>
          </a:p>
          <a:p>
            <a:pPr algn="just" eaLnBrk="1" hangingPunct="1"/>
            <a:r>
              <a:rPr lang="en-US" sz="3200">
                <a:latin typeface="Times New Roman" pitchFamily="18" charset="0"/>
                <a:cs typeface="Times New Roman" pitchFamily="18" charset="0"/>
              </a:rPr>
              <a:t>              AA                    aa</a:t>
            </a:r>
          </a:p>
          <a:p>
            <a:pPr algn="just" eaLnBrk="1" hangingPunct="1"/>
            <a:r>
              <a:rPr lang="en-US" sz="3200">
                <a:latin typeface="Times New Roman" pitchFamily="18" charset="0"/>
                <a:cs typeface="Times New Roman" pitchFamily="18" charset="0"/>
              </a:rPr>
              <a:t>P       Hoa đỏ     x     Hoa trắng</a:t>
            </a:r>
          </a:p>
          <a:p>
            <a:pPr algn="just" eaLnBrk="1" hangingPunct="1"/>
            <a:r>
              <a:rPr lang="en-US" sz="3200">
                <a:latin typeface="Times New Roman" pitchFamily="18" charset="0"/>
                <a:cs typeface="Times New Roman" pitchFamily="18" charset="0"/>
              </a:rPr>
              <a:t>               Aa                     aa</a:t>
            </a:r>
          </a:p>
        </p:txBody>
      </p:sp>
    </p:spTree>
    <p:extLst>
      <p:ext uri="{BB962C8B-B14F-4D97-AF65-F5344CB8AC3E}">
        <p14:creationId xmlns:p14="http://schemas.microsoft.com/office/powerpoint/2010/main" val="4241838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Box 4"/>
          <p:cNvSpPr txBox="1">
            <a:spLocks noChangeArrowheads="1"/>
          </p:cNvSpPr>
          <p:nvPr/>
        </p:nvSpPr>
        <p:spPr bwMode="auto">
          <a:xfrm>
            <a:off x="0" y="765175"/>
            <a:ext cx="763905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eaLnBrk="1" hangingPunct="1"/>
            <a:r>
              <a:rPr lang="en-US" sz="3200" b="1">
                <a:solidFill>
                  <a:srgbClr val="FF0000"/>
                </a:solidFill>
                <a:latin typeface="Times New Roman" pitchFamily="18" charset="0"/>
                <a:cs typeface="Times New Roman" pitchFamily="18" charset="0"/>
              </a:rPr>
              <a:t>III. Lai phân tích</a:t>
            </a:r>
            <a:endParaRPr lang="vi-VN" sz="3200" b="1">
              <a:solidFill>
                <a:srgbClr val="FF0000"/>
              </a:solidFill>
              <a:latin typeface="Times New Roman" pitchFamily="18" charset="0"/>
              <a:cs typeface="Times New Roman" pitchFamily="18" charset="0"/>
            </a:endParaRPr>
          </a:p>
        </p:txBody>
      </p:sp>
      <p:sp>
        <p:nvSpPr>
          <p:cNvPr id="5" name="TextBox 4"/>
          <p:cNvSpPr txBox="1"/>
          <p:nvPr/>
        </p:nvSpPr>
        <p:spPr>
          <a:xfrm>
            <a:off x="2268538" y="187325"/>
            <a:ext cx="4824412" cy="461963"/>
          </a:xfrm>
          <a:prstGeom prst="rect">
            <a:avLst/>
          </a:prstGeom>
          <a:noFill/>
        </p:spPr>
        <p:txBody>
          <a:bodyPr>
            <a:spAutoFit/>
          </a:bodyPr>
          <a:lstStyle/>
          <a:p>
            <a:pPr algn="ctr" fontAlgn="auto">
              <a:spcBef>
                <a:spcPts val="0"/>
              </a:spcBef>
              <a:spcAft>
                <a:spcPts val="0"/>
              </a:spcAft>
              <a:defRPr/>
            </a:pPr>
            <a:r>
              <a:rPr lang="en-US" sz="2400">
                <a:solidFill>
                  <a:schemeClr val="accent1">
                    <a:lumMod val="50000"/>
                  </a:schemeClr>
                </a:solidFill>
                <a:latin typeface="Times New Roman" pitchFamily="18" charset="0"/>
                <a:cs typeface="Times New Roman" pitchFamily="18" charset="0"/>
              </a:rPr>
              <a:t>Bài 2. Lai một cặp tính trạng (tt)</a:t>
            </a:r>
            <a:endParaRPr lang="vi-VN" sz="2400">
              <a:solidFill>
                <a:schemeClr val="accent1">
                  <a:lumMod val="50000"/>
                </a:schemeClr>
              </a:solidFill>
              <a:latin typeface="Times New Roman" pitchFamily="18" charset="0"/>
              <a:cs typeface="Times New Roman" pitchFamily="18" charset="0"/>
            </a:endParaRPr>
          </a:p>
        </p:txBody>
      </p:sp>
      <p:sp>
        <p:nvSpPr>
          <p:cNvPr id="6" name="TextBox 5"/>
          <p:cNvSpPr txBox="1"/>
          <p:nvPr/>
        </p:nvSpPr>
        <p:spPr>
          <a:xfrm>
            <a:off x="323850" y="1422400"/>
            <a:ext cx="8351838" cy="4032250"/>
          </a:xfrm>
          <a:prstGeom prst="rect">
            <a:avLst/>
          </a:prstGeom>
          <a:noFill/>
        </p:spPr>
        <p:txBody>
          <a:bodyPr>
            <a:spAutoFit/>
          </a:bodyPr>
          <a:lstStyle/>
          <a:p>
            <a:pPr algn="just" fontAlgn="auto">
              <a:spcBef>
                <a:spcPts val="0"/>
              </a:spcBef>
              <a:spcAft>
                <a:spcPts val="0"/>
              </a:spcAft>
              <a:defRPr/>
            </a:pPr>
            <a:r>
              <a:rPr lang="en-US" sz="3200" b="1">
                <a:latin typeface="Times New Roman" pitchFamily="18" charset="0"/>
                <a:cs typeface="Times New Roman" pitchFamily="18" charset="0"/>
              </a:rPr>
              <a:t>b. Lai phân tích</a:t>
            </a:r>
          </a:p>
          <a:p>
            <a:pPr algn="just" fontAlgn="auto">
              <a:spcBef>
                <a:spcPts val="0"/>
              </a:spcBef>
              <a:spcAft>
                <a:spcPts val="0"/>
              </a:spcAft>
              <a:defRPr/>
            </a:pPr>
            <a:r>
              <a:rPr lang="en-US" sz="3200">
                <a:latin typeface="Times New Roman" pitchFamily="18" charset="0"/>
                <a:cs typeface="Times New Roman" pitchFamily="18" charset="0"/>
              </a:rPr>
              <a:t>Lai phân tích là phép lai giữa cá thể mang tính trạng </a:t>
            </a:r>
            <a:r>
              <a:rPr lang="en-US" sz="3200" u="sng">
                <a:latin typeface="Times New Roman" pitchFamily="18" charset="0"/>
                <a:cs typeface="Times New Roman" pitchFamily="18" charset="0"/>
              </a:rPr>
              <a:t>trội cần xác định kiểu gen với</a:t>
            </a:r>
            <a:r>
              <a:rPr lang="en-US" sz="3200">
                <a:latin typeface="Times New Roman" pitchFamily="18" charset="0"/>
                <a:cs typeface="Times New Roman" pitchFamily="18" charset="0"/>
              </a:rPr>
              <a:t> cá thể mang tính trạng </a:t>
            </a:r>
            <a:r>
              <a:rPr lang="en-US" sz="3200" u="sng">
                <a:latin typeface="Times New Roman" pitchFamily="18" charset="0"/>
                <a:cs typeface="Times New Roman" pitchFamily="18" charset="0"/>
              </a:rPr>
              <a:t>lặn</a:t>
            </a:r>
            <a:r>
              <a:rPr lang="en-US" sz="3200">
                <a:latin typeface="Times New Roman" pitchFamily="18" charset="0"/>
                <a:cs typeface="Times New Roman" pitchFamily="18" charset="0"/>
              </a:rPr>
              <a:t>.</a:t>
            </a:r>
          </a:p>
          <a:p>
            <a:pPr marL="457200" indent="-457200" algn="just" fontAlgn="auto">
              <a:spcBef>
                <a:spcPts val="0"/>
              </a:spcBef>
              <a:spcAft>
                <a:spcPts val="0"/>
              </a:spcAft>
              <a:buFont typeface="Wingdings" pitchFamily="2" charset="2"/>
              <a:buChar char="§"/>
              <a:defRPr/>
            </a:pPr>
            <a:r>
              <a:rPr lang="en-US" sz="3200">
                <a:latin typeface="Times New Roman" pitchFamily="18" charset="0"/>
                <a:cs typeface="Times New Roman" pitchFamily="18" charset="0"/>
              </a:rPr>
              <a:t>Nếu kết quả phép lai đồng tính thì cá thể mang tính trạng trội có kiểu gen đồng hợp.</a:t>
            </a:r>
          </a:p>
          <a:p>
            <a:pPr marL="457200" indent="-457200" algn="just" fontAlgn="auto">
              <a:spcBef>
                <a:spcPts val="0"/>
              </a:spcBef>
              <a:spcAft>
                <a:spcPts val="0"/>
              </a:spcAft>
              <a:buFont typeface="Wingdings" pitchFamily="2" charset="2"/>
              <a:buChar char="§"/>
              <a:defRPr/>
            </a:pPr>
            <a:r>
              <a:rPr lang="en-US" sz="3200">
                <a:latin typeface="Times New Roman" pitchFamily="18" charset="0"/>
                <a:cs typeface="Times New Roman" pitchFamily="18" charset="0"/>
              </a:rPr>
              <a:t>Nếu kết quả phép lai phân tính thì cá thể đó có kiểu gen dị hợp.</a:t>
            </a:r>
          </a:p>
        </p:txBody>
      </p:sp>
    </p:spTree>
    <p:extLst>
      <p:ext uri="{BB962C8B-B14F-4D97-AF65-F5344CB8AC3E}">
        <p14:creationId xmlns:p14="http://schemas.microsoft.com/office/powerpoint/2010/main" val="4038015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4"/>
          <p:cNvSpPr txBox="1">
            <a:spLocks noChangeArrowheads="1"/>
          </p:cNvSpPr>
          <p:nvPr/>
        </p:nvSpPr>
        <p:spPr bwMode="auto">
          <a:xfrm>
            <a:off x="0" y="765175"/>
            <a:ext cx="763905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eaLnBrk="1" hangingPunct="1"/>
            <a:r>
              <a:rPr lang="en-US" sz="3200" b="1">
                <a:solidFill>
                  <a:srgbClr val="FF0000"/>
                </a:solidFill>
                <a:latin typeface="Times New Roman" pitchFamily="18" charset="0"/>
                <a:cs typeface="Times New Roman" pitchFamily="18" charset="0"/>
              </a:rPr>
              <a:t>IV. Ý nghĩa của tương quan trội lặn</a:t>
            </a:r>
          </a:p>
          <a:p>
            <a:pPr algn="just" eaLnBrk="1" hangingPunct="1"/>
            <a:endParaRPr lang="vi-VN" sz="3200" b="1">
              <a:solidFill>
                <a:srgbClr val="FF0000"/>
              </a:solidFill>
              <a:latin typeface="Times New Roman" pitchFamily="18" charset="0"/>
              <a:cs typeface="Times New Roman" pitchFamily="18" charset="0"/>
            </a:endParaRPr>
          </a:p>
        </p:txBody>
      </p:sp>
      <p:sp>
        <p:nvSpPr>
          <p:cNvPr id="5" name="TextBox 4"/>
          <p:cNvSpPr txBox="1"/>
          <p:nvPr/>
        </p:nvSpPr>
        <p:spPr>
          <a:xfrm>
            <a:off x="2268538" y="187325"/>
            <a:ext cx="4824412" cy="461963"/>
          </a:xfrm>
          <a:prstGeom prst="rect">
            <a:avLst/>
          </a:prstGeom>
          <a:noFill/>
        </p:spPr>
        <p:txBody>
          <a:bodyPr>
            <a:spAutoFit/>
          </a:bodyPr>
          <a:lstStyle/>
          <a:p>
            <a:pPr algn="ctr" fontAlgn="auto">
              <a:spcBef>
                <a:spcPts val="0"/>
              </a:spcBef>
              <a:spcAft>
                <a:spcPts val="0"/>
              </a:spcAft>
              <a:defRPr/>
            </a:pPr>
            <a:r>
              <a:rPr lang="en-US" sz="2400">
                <a:solidFill>
                  <a:schemeClr val="accent1">
                    <a:lumMod val="50000"/>
                  </a:schemeClr>
                </a:solidFill>
                <a:latin typeface="Times New Roman" pitchFamily="18" charset="0"/>
                <a:cs typeface="Times New Roman" pitchFamily="18" charset="0"/>
              </a:rPr>
              <a:t>Bài 2. Lai một cặp tính trạng (tt)</a:t>
            </a:r>
            <a:endParaRPr lang="vi-VN" sz="2400">
              <a:solidFill>
                <a:schemeClr val="accent1">
                  <a:lumMod val="50000"/>
                </a:schemeClr>
              </a:solidFill>
              <a:latin typeface="Times New Roman" pitchFamily="18" charset="0"/>
              <a:cs typeface="Times New Roman" pitchFamily="18" charset="0"/>
            </a:endParaRPr>
          </a:p>
        </p:txBody>
      </p:sp>
      <p:sp>
        <p:nvSpPr>
          <p:cNvPr id="16388" name="TextBox 1"/>
          <p:cNvSpPr txBox="1">
            <a:spLocks noChangeArrowheads="1"/>
          </p:cNvSpPr>
          <p:nvPr/>
        </p:nvSpPr>
        <p:spPr bwMode="auto">
          <a:xfrm>
            <a:off x="187325" y="1412875"/>
            <a:ext cx="8569325"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eaLnBrk="1" hangingPunct="1"/>
            <a:r>
              <a:rPr lang="en-US" sz="3200">
                <a:latin typeface="Times New Roman" pitchFamily="18" charset="0"/>
                <a:cs typeface="Times New Roman" pitchFamily="18" charset="0"/>
              </a:rPr>
              <a:t>Tương quan trội – lặn là hiện tượng phổ biến ở thế giới sinh vật, trong đó tính trạng trội thường có lợi. Vì vậy, trong chọn giống cần phát hiện các tính trạng trội để tập trung các gen trội về cùng một kiểu gen nhằm tạo ra giống có ý nghĩa kinh tế.</a:t>
            </a:r>
            <a:endParaRPr lang="vi-VN" sz="3200">
              <a:latin typeface="Times New Roman" pitchFamily="18" charset="0"/>
              <a:cs typeface="Times New Roman" pitchFamily="18" charset="0"/>
            </a:endParaRPr>
          </a:p>
        </p:txBody>
      </p:sp>
    </p:spTree>
    <p:extLst>
      <p:ext uri="{BB962C8B-B14F-4D97-AF65-F5344CB8AC3E}">
        <p14:creationId xmlns:p14="http://schemas.microsoft.com/office/powerpoint/2010/main" val="36785055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307</Words>
  <Application>Microsoft Office PowerPoint</Application>
  <PresentationFormat>On-screen Show (4:3)</PresentationFormat>
  <Paragraphs>26</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c:creator>
  <cp:lastModifiedBy>A</cp:lastModifiedBy>
  <cp:revision>1</cp:revision>
  <dcterms:created xsi:type="dcterms:W3CDTF">2021-09-14T09:05:52Z</dcterms:created>
  <dcterms:modified xsi:type="dcterms:W3CDTF">2021-09-14T09:09:13Z</dcterms:modified>
</cp:coreProperties>
</file>